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65" r:id="rId2"/>
    <p:sldId id="264" r:id="rId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CD29"/>
    <a:srgbClr val="30904E"/>
    <a:srgbClr val="00CC66"/>
    <a:srgbClr val="DF5BB6"/>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02" autoAdjust="0"/>
  </p:normalViewPr>
  <p:slideViewPr>
    <p:cSldViewPr snapToGrid="0">
      <p:cViewPr varScale="1">
        <p:scale>
          <a:sx n="71" d="100"/>
          <a:sy n="71" d="100"/>
        </p:scale>
        <p:origin x="1138" y="283"/>
      </p:cViewPr>
      <p:guideLst>
        <p:guide orient="horz" pos="2160"/>
        <p:guide pos="3840"/>
      </p:guideLst>
    </p:cSldViewPr>
  </p:slideViewPr>
  <p:notesTextViewPr>
    <p:cViewPr>
      <p:scale>
        <a:sx n="1" d="1"/>
        <a:sy n="1" d="1"/>
      </p:scale>
      <p:origin x="0" y="0"/>
    </p:cViewPr>
  </p:notesTextViewPr>
  <p:notesViewPr>
    <p:cSldViewPr snapToGrid="0">
      <p:cViewPr>
        <p:scale>
          <a:sx n="100" d="100"/>
          <a:sy n="100" d="100"/>
        </p:scale>
        <p:origin x="2419" y="-61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C3F2BD-5566-40BD-B92D-0A49832B6695}" type="doc">
      <dgm:prSet loTypeId="urn:microsoft.com/office/officeart/2005/8/layout/rings+Icon" loCatId="relationship" qsTypeId="urn:microsoft.com/office/officeart/2005/8/quickstyle/simple1" qsCatId="simple" csTypeId="urn:microsoft.com/office/officeart/2005/8/colors/colorful1" csCatId="colorful" phldr="1"/>
      <dgm:spPr/>
    </dgm:pt>
    <dgm:pt modelId="{97EB643B-7BE5-4EFC-B67F-C9C5D337165B}">
      <dgm:prSet phldrT="[Text]"/>
      <dgm:spPr>
        <a:solidFill>
          <a:schemeClr val="accent2">
            <a:lumMod val="75000"/>
            <a:alpha val="50000"/>
          </a:schemeClr>
        </a:solidFill>
      </dgm:spPr>
      <dgm:t>
        <a:bodyPr/>
        <a:lstStyle/>
        <a:p>
          <a:r>
            <a:rPr lang="en-GB" dirty="0"/>
            <a:t>Timely</a:t>
          </a:r>
        </a:p>
      </dgm:t>
    </dgm:pt>
    <dgm:pt modelId="{BC9369B5-CF1A-49F2-9E00-25F743C2E332}" type="parTrans" cxnId="{4DDC983B-D647-4F4B-B2C5-5122DFDDAAF3}">
      <dgm:prSet/>
      <dgm:spPr/>
      <dgm:t>
        <a:bodyPr/>
        <a:lstStyle/>
        <a:p>
          <a:endParaRPr lang="en-GB"/>
        </a:p>
      </dgm:t>
    </dgm:pt>
    <dgm:pt modelId="{3839069D-6308-4675-BEE8-03DC3942CEF2}" type="sibTrans" cxnId="{4DDC983B-D647-4F4B-B2C5-5122DFDDAAF3}">
      <dgm:prSet/>
      <dgm:spPr/>
      <dgm:t>
        <a:bodyPr/>
        <a:lstStyle/>
        <a:p>
          <a:endParaRPr lang="en-GB"/>
        </a:p>
      </dgm:t>
    </dgm:pt>
    <dgm:pt modelId="{24694EAB-75E1-4246-9F07-882FDD818D7A}">
      <dgm:prSet phldrT="[Text]"/>
      <dgm:spPr/>
      <dgm:t>
        <a:bodyPr/>
        <a:lstStyle/>
        <a:p>
          <a:r>
            <a:rPr lang="en-GB" dirty="0"/>
            <a:t>Regular</a:t>
          </a:r>
        </a:p>
      </dgm:t>
    </dgm:pt>
    <dgm:pt modelId="{CCD54E67-0601-4FCD-B5D7-A2B2F07BF9D4}" type="parTrans" cxnId="{AA3B4B93-3189-4379-BDE9-C56221F2C995}">
      <dgm:prSet/>
      <dgm:spPr/>
      <dgm:t>
        <a:bodyPr/>
        <a:lstStyle/>
        <a:p>
          <a:endParaRPr lang="en-GB"/>
        </a:p>
      </dgm:t>
    </dgm:pt>
    <dgm:pt modelId="{F815A54C-67D5-4D41-BC03-D04AF3E56978}" type="sibTrans" cxnId="{AA3B4B93-3189-4379-BDE9-C56221F2C995}">
      <dgm:prSet/>
      <dgm:spPr/>
      <dgm:t>
        <a:bodyPr/>
        <a:lstStyle/>
        <a:p>
          <a:endParaRPr lang="en-GB"/>
        </a:p>
      </dgm:t>
    </dgm:pt>
    <dgm:pt modelId="{9CE5E0E9-D61F-43C2-B010-08114CADB315}">
      <dgm:prSet phldrT="[Text]"/>
      <dgm:spPr>
        <a:solidFill>
          <a:schemeClr val="tx2">
            <a:lumMod val="60000"/>
            <a:lumOff val="40000"/>
            <a:alpha val="50000"/>
          </a:schemeClr>
        </a:solidFill>
      </dgm:spPr>
      <dgm:t>
        <a:bodyPr/>
        <a:lstStyle/>
        <a:p>
          <a:r>
            <a:rPr lang="en-GB" dirty="0"/>
            <a:t>Specific</a:t>
          </a:r>
        </a:p>
      </dgm:t>
    </dgm:pt>
    <dgm:pt modelId="{4AB26370-4996-4B86-B9F1-D0115E8706D1}" type="parTrans" cxnId="{DC93C89F-A6C5-4BC5-BD2D-0B57119A3FA8}">
      <dgm:prSet/>
      <dgm:spPr/>
      <dgm:t>
        <a:bodyPr/>
        <a:lstStyle/>
        <a:p>
          <a:endParaRPr lang="en-GB"/>
        </a:p>
      </dgm:t>
    </dgm:pt>
    <dgm:pt modelId="{37EF8858-AB36-403F-987A-63F7F038619A}" type="sibTrans" cxnId="{DC93C89F-A6C5-4BC5-BD2D-0B57119A3FA8}">
      <dgm:prSet/>
      <dgm:spPr/>
      <dgm:t>
        <a:bodyPr/>
        <a:lstStyle/>
        <a:p>
          <a:endParaRPr lang="en-GB"/>
        </a:p>
      </dgm:t>
    </dgm:pt>
    <dgm:pt modelId="{4265F4E9-CABE-4429-902C-DD530DD5F114}">
      <dgm:prSet phldrT="[Text]"/>
      <dgm:spPr>
        <a:solidFill>
          <a:srgbClr val="DF5BB6">
            <a:alpha val="49804"/>
          </a:srgbClr>
        </a:solidFill>
      </dgm:spPr>
      <dgm:t>
        <a:bodyPr/>
        <a:lstStyle/>
        <a:p>
          <a:r>
            <a:rPr lang="en-GB" dirty="0"/>
            <a:t>Actionable</a:t>
          </a:r>
        </a:p>
      </dgm:t>
    </dgm:pt>
    <dgm:pt modelId="{58C018A6-7B00-4F48-85E7-F94C73E10D30}" type="parTrans" cxnId="{F4B0628B-E248-4CD0-A93A-3E49C719E7D0}">
      <dgm:prSet/>
      <dgm:spPr/>
      <dgm:t>
        <a:bodyPr/>
        <a:lstStyle/>
        <a:p>
          <a:endParaRPr lang="en-GB"/>
        </a:p>
      </dgm:t>
    </dgm:pt>
    <dgm:pt modelId="{6E902F2E-1A9B-4892-8D81-1308F1EA8D76}" type="sibTrans" cxnId="{F4B0628B-E248-4CD0-A93A-3E49C719E7D0}">
      <dgm:prSet/>
      <dgm:spPr/>
      <dgm:t>
        <a:bodyPr/>
        <a:lstStyle/>
        <a:p>
          <a:endParaRPr lang="en-GB"/>
        </a:p>
      </dgm:t>
    </dgm:pt>
    <dgm:pt modelId="{A9B112C5-9768-4428-9029-2F4EE57D8E74}">
      <dgm:prSet phldrT="[Text]"/>
      <dgm:spPr/>
      <dgm:t>
        <a:bodyPr/>
        <a:lstStyle/>
        <a:p>
          <a:r>
            <a:rPr lang="en-GB" dirty="0"/>
            <a:t>Collaborative</a:t>
          </a:r>
        </a:p>
      </dgm:t>
    </dgm:pt>
    <dgm:pt modelId="{FB55F7DF-1C8E-4984-BAEA-A9CE2BBE49B4}" type="parTrans" cxnId="{09C5230D-4C8F-45A6-BDE2-B17555950768}">
      <dgm:prSet/>
      <dgm:spPr/>
      <dgm:t>
        <a:bodyPr/>
        <a:lstStyle/>
        <a:p>
          <a:endParaRPr lang="en-GB"/>
        </a:p>
      </dgm:t>
    </dgm:pt>
    <dgm:pt modelId="{2482D75F-D65F-4938-B3E2-D30FDDD2A43D}" type="sibTrans" cxnId="{09C5230D-4C8F-45A6-BDE2-B17555950768}">
      <dgm:prSet/>
      <dgm:spPr/>
      <dgm:t>
        <a:bodyPr/>
        <a:lstStyle/>
        <a:p>
          <a:endParaRPr lang="en-GB"/>
        </a:p>
      </dgm:t>
    </dgm:pt>
    <dgm:pt modelId="{70305B95-03A8-4256-856F-968E037E9C2C}">
      <dgm:prSet phldrT="[Text]"/>
      <dgm:spPr/>
      <dgm:t>
        <a:bodyPr/>
        <a:lstStyle/>
        <a:p>
          <a:r>
            <a:rPr lang="en-GB" dirty="0"/>
            <a:t>Balanced</a:t>
          </a:r>
        </a:p>
      </dgm:t>
    </dgm:pt>
    <dgm:pt modelId="{401BBE03-AF6A-4AF0-A05B-561638FED4B7}" type="parTrans" cxnId="{B5C66E91-1391-4629-AF63-2D559CC81C1D}">
      <dgm:prSet/>
      <dgm:spPr/>
      <dgm:t>
        <a:bodyPr/>
        <a:lstStyle/>
        <a:p>
          <a:endParaRPr lang="en-GB"/>
        </a:p>
      </dgm:t>
    </dgm:pt>
    <dgm:pt modelId="{CDBDCFE8-A5F3-4BCB-89A7-7B0290E832E8}" type="sibTrans" cxnId="{B5C66E91-1391-4629-AF63-2D559CC81C1D}">
      <dgm:prSet/>
      <dgm:spPr/>
      <dgm:t>
        <a:bodyPr/>
        <a:lstStyle/>
        <a:p>
          <a:endParaRPr lang="en-GB"/>
        </a:p>
      </dgm:t>
    </dgm:pt>
    <dgm:pt modelId="{94F16C83-12BC-42BA-B067-1F519146CCCA}" type="pres">
      <dgm:prSet presAssocID="{94C3F2BD-5566-40BD-B92D-0A49832B6695}" presName="Name0" presStyleCnt="0">
        <dgm:presLayoutVars>
          <dgm:chMax val="7"/>
          <dgm:dir/>
          <dgm:resizeHandles val="exact"/>
        </dgm:presLayoutVars>
      </dgm:prSet>
      <dgm:spPr/>
    </dgm:pt>
    <dgm:pt modelId="{BEE256C7-35B1-4FDE-BE68-18C2220FE9C6}" type="pres">
      <dgm:prSet presAssocID="{94C3F2BD-5566-40BD-B92D-0A49832B6695}" presName="ellipse1" presStyleLbl="vennNode1" presStyleIdx="0" presStyleCnt="6">
        <dgm:presLayoutVars>
          <dgm:bulletEnabled val="1"/>
        </dgm:presLayoutVars>
      </dgm:prSet>
      <dgm:spPr/>
    </dgm:pt>
    <dgm:pt modelId="{311B26C0-D0E0-48F3-B6B8-3BF5CC75D52C}" type="pres">
      <dgm:prSet presAssocID="{94C3F2BD-5566-40BD-B92D-0A49832B6695}" presName="ellipse2" presStyleLbl="vennNode1" presStyleIdx="1" presStyleCnt="6">
        <dgm:presLayoutVars>
          <dgm:bulletEnabled val="1"/>
        </dgm:presLayoutVars>
      </dgm:prSet>
      <dgm:spPr/>
    </dgm:pt>
    <dgm:pt modelId="{FBDA3E59-42CF-4195-9784-A37C8A1DFCF9}" type="pres">
      <dgm:prSet presAssocID="{94C3F2BD-5566-40BD-B92D-0A49832B6695}" presName="ellipse3" presStyleLbl="vennNode1" presStyleIdx="2" presStyleCnt="6">
        <dgm:presLayoutVars>
          <dgm:bulletEnabled val="1"/>
        </dgm:presLayoutVars>
      </dgm:prSet>
      <dgm:spPr/>
    </dgm:pt>
    <dgm:pt modelId="{B4EC2183-36A8-4212-B854-C8D18C6B0B9D}" type="pres">
      <dgm:prSet presAssocID="{94C3F2BD-5566-40BD-B92D-0A49832B6695}" presName="ellipse4" presStyleLbl="vennNode1" presStyleIdx="3" presStyleCnt="6">
        <dgm:presLayoutVars>
          <dgm:bulletEnabled val="1"/>
        </dgm:presLayoutVars>
      </dgm:prSet>
      <dgm:spPr/>
    </dgm:pt>
    <dgm:pt modelId="{776AEE0B-7A59-4963-B6E8-8454E59A3831}" type="pres">
      <dgm:prSet presAssocID="{94C3F2BD-5566-40BD-B92D-0A49832B6695}" presName="ellipse5" presStyleLbl="vennNode1" presStyleIdx="4" presStyleCnt="6" custLinFactNeighborX="-1064" custLinFactNeighborY="-139">
        <dgm:presLayoutVars>
          <dgm:bulletEnabled val="1"/>
        </dgm:presLayoutVars>
      </dgm:prSet>
      <dgm:spPr/>
    </dgm:pt>
    <dgm:pt modelId="{8DE5DA5B-3E92-4500-A8D2-3CBF283C1F7A}" type="pres">
      <dgm:prSet presAssocID="{94C3F2BD-5566-40BD-B92D-0A49832B6695}" presName="ellipse6" presStyleLbl="vennNode1" presStyleIdx="5" presStyleCnt="6">
        <dgm:presLayoutVars>
          <dgm:bulletEnabled val="1"/>
        </dgm:presLayoutVars>
      </dgm:prSet>
      <dgm:spPr/>
    </dgm:pt>
  </dgm:ptLst>
  <dgm:cxnLst>
    <dgm:cxn modelId="{09C5230D-4C8F-45A6-BDE2-B17555950768}" srcId="{94C3F2BD-5566-40BD-B92D-0A49832B6695}" destId="{A9B112C5-9768-4428-9029-2F4EE57D8E74}" srcOrd="5" destOrd="0" parTransId="{FB55F7DF-1C8E-4984-BAEA-A9CE2BBE49B4}" sibTransId="{2482D75F-D65F-4938-B3E2-D30FDDD2A43D}"/>
    <dgm:cxn modelId="{6C4A2C15-D155-4981-B4DF-1D117E5DAF15}" type="presOf" srcId="{70305B95-03A8-4256-856F-968E037E9C2C}" destId="{B4EC2183-36A8-4212-B854-C8D18C6B0B9D}" srcOrd="0" destOrd="0" presId="urn:microsoft.com/office/officeart/2005/8/layout/rings+Icon"/>
    <dgm:cxn modelId="{4DDC983B-D647-4F4B-B2C5-5122DFDDAAF3}" srcId="{94C3F2BD-5566-40BD-B92D-0A49832B6695}" destId="{97EB643B-7BE5-4EFC-B67F-C9C5D337165B}" srcOrd="0" destOrd="0" parTransId="{BC9369B5-CF1A-49F2-9E00-25F743C2E332}" sibTransId="{3839069D-6308-4675-BEE8-03DC3942CEF2}"/>
    <dgm:cxn modelId="{E2610B4E-1C81-4F21-AACA-303ED01F1B96}" type="presOf" srcId="{94C3F2BD-5566-40BD-B92D-0A49832B6695}" destId="{94F16C83-12BC-42BA-B067-1F519146CCCA}" srcOrd="0" destOrd="0" presId="urn:microsoft.com/office/officeart/2005/8/layout/rings+Icon"/>
    <dgm:cxn modelId="{D2105F6F-246C-4F6A-A97C-B7B1AD6CBFB5}" type="presOf" srcId="{4265F4E9-CABE-4429-902C-DD530DD5F114}" destId="{776AEE0B-7A59-4963-B6E8-8454E59A3831}" srcOrd="0" destOrd="0" presId="urn:microsoft.com/office/officeart/2005/8/layout/rings+Icon"/>
    <dgm:cxn modelId="{92235170-1603-49EE-BE4D-8C7E19E17F7F}" type="presOf" srcId="{A9B112C5-9768-4428-9029-2F4EE57D8E74}" destId="{8DE5DA5B-3E92-4500-A8D2-3CBF283C1F7A}" srcOrd="0" destOrd="0" presId="urn:microsoft.com/office/officeart/2005/8/layout/rings+Icon"/>
    <dgm:cxn modelId="{F4B0628B-E248-4CD0-A93A-3E49C719E7D0}" srcId="{94C3F2BD-5566-40BD-B92D-0A49832B6695}" destId="{4265F4E9-CABE-4429-902C-DD530DD5F114}" srcOrd="4" destOrd="0" parTransId="{58C018A6-7B00-4F48-85E7-F94C73E10D30}" sibTransId="{6E902F2E-1A9B-4892-8D81-1308F1EA8D76}"/>
    <dgm:cxn modelId="{B5C66E91-1391-4629-AF63-2D559CC81C1D}" srcId="{94C3F2BD-5566-40BD-B92D-0A49832B6695}" destId="{70305B95-03A8-4256-856F-968E037E9C2C}" srcOrd="3" destOrd="0" parTransId="{401BBE03-AF6A-4AF0-A05B-561638FED4B7}" sibTransId="{CDBDCFE8-A5F3-4BCB-89A7-7B0290E832E8}"/>
    <dgm:cxn modelId="{AA3B4B93-3189-4379-BDE9-C56221F2C995}" srcId="{94C3F2BD-5566-40BD-B92D-0A49832B6695}" destId="{24694EAB-75E1-4246-9F07-882FDD818D7A}" srcOrd="1" destOrd="0" parTransId="{CCD54E67-0601-4FCD-B5D7-A2B2F07BF9D4}" sibTransId="{F815A54C-67D5-4D41-BC03-D04AF3E56978}"/>
    <dgm:cxn modelId="{DC93C89F-A6C5-4BC5-BD2D-0B57119A3FA8}" srcId="{94C3F2BD-5566-40BD-B92D-0A49832B6695}" destId="{9CE5E0E9-D61F-43C2-B010-08114CADB315}" srcOrd="2" destOrd="0" parTransId="{4AB26370-4996-4B86-B9F1-D0115E8706D1}" sibTransId="{37EF8858-AB36-403F-987A-63F7F038619A}"/>
    <dgm:cxn modelId="{6EC854B4-D6A3-4B66-947C-CA30B71B2C69}" type="presOf" srcId="{9CE5E0E9-D61F-43C2-B010-08114CADB315}" destId="{FBDA3E59-42CF-4195-9784-A37C8A1DFCF9}" srcOrd="0" destOrd="0" presId="urn:microsoft.com/office/officeart/2005/8/layout/rings+Icon"/>
    <dgm:cxn modelId="{1EB619B5-CF37-4042-9F96-469274F3ACDA}" type="presOf" srcId="{24694EAB-75E1-4246-9F07-882FDD818D7A}" destId="{311B26C0-D0E0-48F3-B6B8-3BF5CC75D52C}" srcOrd="0" destOrd="0" presId="urn:microsoft.com/office/officeart/2005/8/layout/rings+Icon"/>
    <dgm:cxn modelId="{C5B69DBB-747F-4DC1-AFAD-E35D1F3E8F49}" type="presOf" srcId="{97EB643B-7BE5-4EFC-B67F-C9C5D337165B}" destId="{BEE256C7-35B1-4FDE-BE68-18C2220FE9C6}" srcOrd="0" destOrd="0" presId="urn:microsoft.com/office/officeart/2005/8/layout/rings+Icon"/>
    <dgm:cxn modelId="{FAFACF12-F87D-4592-B883-E46E5DF55511}" type="presParOf" srcId="{94F16C83-12BC-42BA-B067-1F519146CCCA}" destId="{BEE256C7-35B1-4FDE-BE68-18C2220FE9C6}" srcOrd="0" destOrd="0" presId="urn:microsoft.com/office/officeart/2005/8/layout/rings+Icon"/>
    <dgm:cxn modelId="{13D751FC-45BF-41DB-9014-0E53D90660FC}" type="presParOf" srcId="{94F16C83-12BC-42BA-B067-1F519146CCCA}" destId="{311B26C0-D0E0-48F3-B6B8-3BF5CC75D52C}" srcOrd="1" destOrd="0" presId="urn:microsoft.com/office/officeart/2005/8/layout/rings+Icon"/>
    <dgm:cxn modelId="{499F083B-2042-4F6A-9D40-4F93C4069608}" type="presParOf" srcId="{94F16C83-12BC-42BA-B067-1F519146CCCA}" destId="{FBDA3E59-42CF-4195-9784-A37C8A1DFCF9}" srcOrd="2" destOrd="0" presId="urn:microsoft.com/office/officeart/2005/8/layout/rings+Icon"/>
    <dgm:cxn modelId="{161D9A0C-3858-47DE-B523-15739338608F}" type="presParOf" srcId="{94F16C83-12BC-42BA-B067-1F519146CCCA}" destId="{B4EC2183-36A8-4212-B854-C8D18C6B0B9D}" srcOrd="3" destOrd="0" presId="urn:microsoft.com/office/officeart/2005/8/layout/rings+Icon"/>
    <dgm:cxn modelId="{EEA1EF57-1D6F-4756-A6C7-9754E9DDC516}" type="presParOf" srcId="{94F16C83-12BC-42BA-B067-1F519146CCCA}" destId="{776AEE0B-7A59-4963-B6E8-8454E59A3831}" srcOrd="4" destOrd="0" presId="urn:microsoft.com/office/officeart/2005/8/layout/rings+Icon"/>
    <dgm:cxn modelId="{844A032E-C605-4A50-8F12-552A6C37783E}" type="presParOf" srcId="{94F16C83-12BC-42BA-B067-1F519146CCCA}" destId="{8DE5DA5B-3E92-4500-A8D2-3CBF283C1F7A}" srcOrd="5"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E256C7-35B1-4FDE-BE68-18C2220FE9C6}">
      <dsp:nvSpPr>
        <dsp:cNvPr id="0" name=""/>
        <dsp:cNvSpPr/>
      </dsp:nvSpPr>
      <dsp:spPr>
        <a:xfrm>
          <a:off x="0" y="851335"/>
          <a:ext cx="2259584" cy="2259697"/>
        </a:xfrm>
        <a:prstGeom prst="ellipse">
          <a:avLst/>
        </a:prstGeom>
        <a:solidFill>
          <a:schemeClr val="accent2">
            <a:lumMod val="75000"/>
            <a:alpha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Timely</a:t>
          </a:r>
        </a:p>
      </dsp:txBody>
      <dsp:txXfrm>
        <a:off x="330908" y="1182260"/>
        <a:ext cx="1597768" cy="1597847"/>
      </dsp:txXfrm>
    </dsp:sp>
    <dsp:sp modelId="{311B26C0-D0E0-48F3-B6B8-3BF5CC75D52C}">
      <dsp:nvSpPr>
        <dsp:cNvPr id="0" name=""/>
        <dsp:cNvSpPr/>
      </dsp:nvSpPr>
      <dsp:spPr>
        <a:xfrm>
          <a:off x="1173683" y="2307634"/>
          <a:ext cx="2259584" cy="2259697"/>
        </a:xfrm>
        <a:prstGeom prst="ellipse">
          <a:avLst/>
        </a:prstGeom>
        <a:solidFill>
          <a:schemeClr val="accent3">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Regular</a:t>
          </a:r>
        </a:p>
      </dsp:txBody>
      <dsp:txXfrm>
        <a:off x="1504591" y="2638559"/>
        <a:ext cx="1597768" cy="1597847"/>
      </dsp:txXfrm>
    </dsp:sp>
    <dsp:sp modelId="{FBDA3E59-42CF-4195-9784-A37C8A1DFCF9}">
      <dsp:nvSpPr>
        <dsp:cNvPr id="0" name=""/>
        <dsp:cNvSpPr/>
      </dsp:nvSpPr>
      <dsp:spPr>
        <a:xfrm>
          <a:off x="2347366" y="851335"/>
          <a:ext cx="2259584" cy="2259697"/>
        </a:xfrm>
        <a:prstGeom prst="ellipse">
          <a:avLst/>
        </a:prstGeom>
        <a:solidFill>
          <a:schemeClr val="tx2">
            <a:lumMod val="60000"/>
            <a:lumOff val="40000"/>
            <a:alpha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Specific</a:t>
          </a:r>
        </a:p>
      </dsp:txBody>
      <dsp:txXfrm>
        <a:off x="2678274" y="1182260"/>
        <a:ext cx="1597768" cy="1597847"/>
      </dsp:txXfrm>
    </dsp:sp>
    <dsp:sp modelId="{B4EC2183-36A8-4212-B854-C8D18C6B0B9D}">
      <dsp:nvSpPr>
        <dsp:cNvPr id="0" name=""/>
        <dsp:cNvSpPr/>
      </dsp:nvSpPr>
      <dsp:spPr>
        <a:xfrm>
          <a:off x="3521049" y="2307634"/>
          <a:ext cx="2259584" cy="2259697"/>
        </a:xfrm>
        <a:prstGeom prst="ellipse">
          <a:avLst/>
        </a:prstGeom>
        <a:solidFill>
          <a:schemeClr val="accent5">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Balanced</a:t>
          </a:r>
        </a:p>
      </dsp:txBody>
      <dsp:txXfrm>
        <a:off x="3851957" y="2638559"/>
        <a:ext cx="1597768" cy="1597847"/>
      </dsp:txXfrm>
    </dsp:sp>
    <dsp:sp modelId="{776AEE0B-7A59-4963-B6E8-8454E59A3831}">
      <dsp:nvSpPr>
        <dsp:cNvPr id="0" name=""/>
        <dsp:cNvSpPr/>
      </dsp:nvSpPr>
      <dsp:spPr>
        <a:xfrm>
          <a:off x="4670690" y="848194"/>
          <a:ext cx="2259584" cy="2259697"/>
        </a:xfrm>
        <a:prstGeom prst="ellipse">
          <a:avLst/>
        </a:prstGeom>
        <a:solidFill>
          <a:srgbClr val="DF5BB6">
            <a:alpha val="49804"/>
          </a:srgb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Actionable</a:t>
          </a:r>
        </a:p>
      </dsp:txBody>
      <dsp:txXfrm>
        <a:off x="5001598" y="1179119"/>
        <a:ext cx="1597768" cy="1597847"/>
      </dsp:txXfrm>
    </dsp:sp>
    <dsp:sp modelId="{8DE5DA5B-3E92-4500-A8D2-3CBF283C1F7A}">
      <dsp:nvSpPr>
        <dsp:cNvPr id="0" name=""/>
        <dsp:cNvSpPr/>
      </dsp:nvSpPr>
      <dsp:spPr>
        <a:xfrm>
          <a:off x="5868416" y="2307634"/>
          <a:ext cx="2259584" cy="2259697"/>
        </a:xfrm>
        <a:prstGeom prst="ellipse">
          <a:avLst/>
        </a:prstGeom>
        <a:solidFill>
          <a:schemeClr val="accent2">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Collaborative</a:t>
          </a:r>
        </a:p>
      </dsp:txBody>
      <dsp:txXfrm>
        <a:off x="6199324" y="2638559"/>
        <a:ext cx="1597768" cy="1597847"/>
      </dsp:txXfrm>
    </dsp:sp>
  </dsp:spTree>
</dsp:drawing>
</file>

<file path=ppt/diagrams/layout1.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5"/>
          </a:xfrm>
          <a:prstGeom prst="rect">
            <a:avLst/>
          </a:prstGeom>
        </p:spPr>
        <p:txBody>
          <a:bodyPr vert="horz" lIns="91422" tIns="45710" rIns="91422" bIns="45710" rtlCol="0"/>
          <a:lstStyle>
            <a:lvl1pPr algn="l">
              <a:defRPr sz="1200"/>
            </a:lvl1pPr>
          </a:lstStyle>
          <a:p>
            <a:endParaRPr lang="en-GB"/>
          </a:p>
        </p:txBody>
      </p:sp>
      <p:sp>
        <p:nvSpPr>
          <p:cNvPr id="3" name="Date Placeholder 2"/>
          <p:cNvSpPr>
            <a:spLocks noGrp="1"/>
          </p:cNvSpPr>
          <p:nvPr>
            <p:ph type="dt" idx="1"/>
          </p:nvPr>
        </p:nvSpPr>
        <p:spPr>
          <a:xfrm>
            <a:off x="3850443" y="0"/>
            <a:ext cx="2945659" cy="498055"/>
          </a:xfrm>
          <a:prstGeom prst="rect">
            <a:avLst/>
          </a:prstGeom>
        </p:spPr>
        <p:txBody>
          <a:bodyPr vert="horz" lIns="91422" tIns="45710" rIns="91422" bIns="45710" rtlCol="0"/>
          <a:lstStyle>
            <a:lvl1pPr algn="r">
              <a:defRPr sz="1200"/>
            </a:lvl1pPr>
          </a:lstStyle>
          <a:p>
            <a:fld id="{D73A8CE9-7DC7-4E5B-A0EF-FD013FD13C5E}" type="datetimeFigureOut">
              <a:rPr lang="en-GB" smtClean="0"/>
              <a:t>16/02/2025</a:t>
            </a:fld>
            <a:endParaRPr lang="en-GB"/>
          </a:p>
        </p:txBody>
      </p:sp>
      <p:sp>
        <p:nvSpPr>
          <p:cNvPr id="4" name="Slide Image Placeholder 3"/>
          <p:cNvSpPr>
            <a:spLocks noGrp="1" noRot="1" noChangeAspect="1"/>
          </p:cNvSpPr>
          <p:nvPr>
            <p:ph type="sldImg" idx="2"/>
          </p:nvPr>
        </p:nvSpPr>
        <p:spPr>
          <a:xfrm>
            <a:off x="423863" y="1241425"/>
            <a:ext cx="5949950" cy="3348038"/>
          </a:xfrm>
          <a:prstGeom prst="rect">
            <a:avLst/>
          </a:prstGeom>
          <a:noFill/>
          <a:ln w="12700">
            <a:solidFill>
              <a:prstClr val="black"/>
            </a:solidFill>
          </a:ln>
        </p:spPr>
        <p:txBody>
          <a:bodyPr vert="horz" lIns="91422" tIns="45710" rIns="91422" bIns="45710" rtlCol="0" anchor="ctr"/>
          <a:lstStyle/>
          <a:p>
            <a:endParaRPr lang="en-GB"/>
          </a:p>
        </p:txBody>
      </p:sp>
      <p:sp>
        <p:nvSpPr>
          <p:cNvPr id="5" name="Notes Placeholder 4"/>
          <p:cNvSpPr>
            <a:spLocks noGrp="1"/>
          </p:cNvSpPr>
          <p:nvPr>
            <p:ph type="body" sz="quarter" idx="3"/>
          </p:nvPr>
        </p:nvSpPr>
        <p:spPr>
          <a:xfrm>
            <a:off x="679768" y="4777197"/>
            <a:ext cx="5438140" cy="3908614"/>
          </a:xfrm>
          <a:prstGeom prst="rect">
            <a:avLst/>
          </a:prstGeom>
        </p:spPr>
        <p:txBody>
          <a:bodyPr vert="horz" lIns="91422" tIns="45710" rIns="91422" bIns="4571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5"/>
            <a:ext cx="2945659" cy="498055"/>
          </a:xfrm>
          <a:prstGeom prst="rect">
            <a:avLst/>
          </a:prstGeom>
        </p:spPr>
        <p:txBody>
          <a:bodyPr vert="horz" lIns="91422" tIns="45710" rIns="91422" bIns="4571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1422" tIns="45710" rIns="91422" bIns="45710" rtlCol="0" anchor="b"/>
          <a:lstStyle>
            <a:lvl1pPr algn="r">
              <a:defRPr sz="1200"/>
            </a:lvl1pPr>
          </a:lstStyle>
          <a:p>
            <a:fld id="{13D9F5AE-85B2-46C2-BE54-2720D8AC9C0F}" type="slidenum">
              <a:rPr lang="en-GB" smtClean="0"/>
              <a:t>‹#›</a:t>
            </a:fld>
            <a:endParaRPr lang="en-GB"/>
          </a:p>
        </p:txBody>
      </p:sp>
    </p:spTree>
    <p:extLst>
      <p:ext uri="{BB962C8B-B14F-4D97-AF65-F5344CB8AC3E}">
        <p14:creationId xmlns:p14="http://schemas.microsoft.com/office/powerpoint/2010/main" val="2351751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415925"/>
            <a:ext cx="5949950" cy="3348038"/>
          </a:xfrm>
        </p:spPr>
      </p:sp>
      <p:sp>
        <p:nvSpPr>
          <p:cNvPr id="3" name="Notes Placeholder 2"/>
          <p:cNvSpPr>
            <a:spLocks noGrp="1"/>
          </p:cNvSpPr>
          <p:nvPr>
            <p:ph type="body" idx="1"/>
          </p:nvPr>
        </p:nvSpPr>
        <p:spPr>
          <a:xfrm>
            <a:off x="207964" y="3997134"/>
            <a:ext cx="6381745" cy="5680265"/>
          </a:xfrm>
        </p:spPr>
        <p:txBody>
          <a:bodyPr/>
          <a:lstStyle/>
          <a:p>
            <a:r>
              <a:rPr lang="en-GB" sz="1400" b="1" dirty="0"/>
              <a:t>Timely</a:t>
            </a:r>
            <a:r>
              <a:rPr lang="en-GB" sz="1400" dirty="0"/>
              <a:t>: Given whilst the event is still fresh and relevant in the mind – avoids opening you up to the criticism ‘why didn’t you tell me at the time?’</a:t>
            </a:r>
          </a:p>
          <a:p>
            <a:endParaRPr lang="en-GB" sz="1400" dirty="0"/>
          </a:p>
          <a:p>
            <a:r>
              <a:rPr lang="en-GB" sz="1400" b="1" dirty="0"/>
              <a:t>Regular</a:t>
            </a:r>
            <a:r>
              <a:rPr lang="en-GB" sz="1400" dirty="0"/>
              <a:t>: This is about managing expectations.  If people expect regular feedback as part of organisation/team culture (‘how we do things round here’), they’re likely to be more open to it.  If it comes out of the blue, it can feel threatening, meaning people are more likely to react defensively.</a:t>
            </a:r>
          </a:p>
          <a:p>
            <a:endParaRPr lang="en-GB" sz="1400" dirty="0"/>
          </a:p>
          <a:p>
            <a:r>
              <a:rPr lang="en-GB" sz="1400" b="1" dirty="0"/>
              <a:t>Specific</a:t>
            </a:r>
            <a:r>
              <a:rPr lang="en-GB" sz="1400" dirty="0"/>
              <a:t>: Actual examples to avoid woolly general discussion </a:t>
            </a:r>
          </a:p>
          <a:p>
            <a:endParaRPr lang="en-GB" sz="1400" dirty="0"/>
          </a:p>
          <a:p>
            <a:r>
              <a:rPr lang="en-GB" sz="1400" b="1" dirty="0"/>
              <a:t>Balanced</a:t>
            </a:r>
            <a:r>
              <a:rPr lang="en-GB" sz="1400" dirty="0"/>
              <a:t>: Positive and constructive given as part of regular feedback.  +</a:t>
            </a:r>
            <a:r>
              <a:rPr lang="en-GB" sz="1400" dirty="0" err="1"/>
              <a:t>ve</a:t>
            </a:r>
            <a:r>
              <a:rPr lang="en-GB" sz="1400" dirty="0"/>
              <a:t> important for engagement and also avoids the ‘feedback fear’ trap (they want to talk to me – it must be bad). </a:t>
            </a:r>
          </a:p>
          <a:p>
            <a:endParaRPr lang="en-GB" sz="1400" dirty="0"/>
          </a:p>
          <a:p>
            <a:r>
              <a:rPr lang="en-GB" sz="1400" b="1" dirty="0"/>
              <a:t>Actionable</a:t>
            </a:r>
            <a:r>
              <a:rPr lang="en-GB" sz="1400" dirty="0"/>
              <a:t>: No point in giving feedback if someone can’t be enabled to do something about it.</a:t>
            </a:r>
          </a:p>
          <a:p>
            <a:endParaRPr lang="en-GB" sz="1400" dirty="0"/>
          </a:p>
          <a:p>
            <a:r>
              <a:rPr lang="en-GB" sz="1400" b="1" dirty="0"/>
              <a:t>Collaborative</a:t>
            </a:r>
            <a:r>
              <a:rPr lang="en-GB" sz="1400" dirty="0"/>
              <a:t>: We often – frequently without realising - ‘frame’ a situation in quite a narrow way where we’re giving feedback.  I.e. we interpret the circumstances as we see them. This tends to define how we approach the feedback.  </a:t>
            </a:r>
          </a:p>
          <a:p>
            <a:pPr marL="171415" indent="-171415">
              <a:buFont typeface="Arial" panose="020B0604020202020204" pitchFamily="34" charset="0"/>
              <a:buChar char="•"/>
            </a:pPr>
            <a:r>
              <a:rPr lang="en-GB" sz="1400" dirty="0"/>
              <a:t>E.g. I’ve heard X isn’t delegating enough and his team are disengaged. </a:t>
            </a:r>
            <a:r>
              <a:rPr lang="en-GB" sz="1400" i="1" dirty="0"/>
              <a:t>That must mean X is too controlling. </a:t>
            </a:r>
            <a:r>
              <a:rPr lang="en-GB" sz="1400" dirty="0"/>
              <a:t>So you’ll have a conversation about X being too controlling.</a:t>
            </a:r>
          </a:p>
          <a:p>
            <a:pPr marL="171415" indent="-171415">
              <a:buFont typeface="Arial" panose="020B0604020202020204" pitchFamily="34" charset="0"/>
              <a:buChar char="•"/>
            </a:pPr>
            <a:r>
              <a:rPr lang="en-GB" sz="1400" dirty="0"/>
              <a:t>Alternative is ‘I’ve heard X isn’t delegating enough and his team are disengaged. </a:t>
            </a:r>
            <a:r>
              <a:rPr lang="en-GB" sz="1400" i="1" dirty="0"/>
              <a:t>I wonder if X is aware of this and what his take on it is</a:t>
            </a:r>
            <a:r>
              <a:rPr lang="en-GB" sz="1400" dirty="0"/>
              <a:t>. So you’re likely to have a much wider conversation and open up other possible reasons for X’s behaviour.   </a:t>
            </a:r>
          </a:p>
        </p:txBody>
      </p:sp>
      <p:sp>
        <p:nvSpPr>
          <p:cNvPr id="4" name="Slide Number Placeholder 3"/>
          <p:cNvSpPr>
            <a:spLocks noGrp="1"/>
          </p:cNvSpPr>
          <p:nvPr>
            <p:ph type="sldNum" sz="quarter" idx="10"/>
          </p:nvPr>
        </p:nvSpPr>
        <p:spPr/>
        <p:txBody>
          <a:bodyPr/>
          <a:lstStyle/>
          <a:p>
            <a:pPr defTabSz="457107">
              <a:defRPr/>
            </a:pPr>
            <a:fld id="{F08EB5AE-B07E-4C90-A1E7-150B4E4DC8D6}" type="slidenum">
              <a:rPr lang="en-GB">
                <a:solidFill>
                  <a:prstClr val="black"/>
                </a:solidFill>
                <a:latin typeface="Calibri" panose="020F0502020204030204"/>
              </a:rPr>
              <a:pPr defTabSz="457107">
                <a:defRPr/>
              </a:pPr>
              <a:t>1</a:t>
            </a:fld>
            <a:endParaRPr lang="en-GB">
              <a:solidFill>
                <a:prstClr val="black"/>
              </a:solidFill>
              <a:latin typeface="Calibri" panose="020F0502020204030204"/>
            </a:endParaRPr>
          </a:p>
        </p:txBody>
      </p:sp>
    </p:spTree>
    <p:extLst>
      <p:ext uri="{BB962C8B-B14F-4D97-AF65-F5344CB8AC3E}">
        <p14:creationId xmlns:p14="http://schemas.microsoft.com/office/powerpoint/2010/main" val="3674718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75" y="533400"/>
            <a:ext cx="4987925" cy="2806700"/>
          </a:xfrm>
        </p:spPr>
      </p:sp>
      <p:sp>
        <p:nvSpPr>
          <p:cNvPr id="3" name="Notes Placeholder 2"/>
          <p:cNvSpPr>
            <a:spLocks noGrp="1"/>
          </p:cNvSpPr>
          <p:nvPr>
            <p:ph type="body" idx="1"/>
          </p:nvPr>
        </p:nvSpPr>
        <p:spPr>
          <a:xfrm>
            <a:off x="679768" y="3599108"/>
            <a:ext cx="5438140" cy="6002092"/>
          </a:xfrm>
        </p:spPr>
        <p:txBody>
          <a:bodyPr/>
          <a:lstStyle/>
          <a:p>
            <a:pPr fontAlgn="base"/>
            <a:r>
              <a:rPr lang="en-GB" dirty="0"/>
              <a:t>Structured so people will understand precisely what you are commenting on and why.   Good when you have observed an issue which needs nipping in the bud.</a:t>
            </a:r>
          </a:p>
          <a:p>
            <a:pPr fontAlgn="base"/>
            <a:endParaRPr lang="en-GB" dirty="0"/>
          </a:p>
          <a:p>
            <a:pPr fontAlgn="base"/>
            <a:r>
              <a:rPr lang="en-GB" dirty="0"/>
              <a:t>Info about impact is often new to them (Johari blind spot) gives them the chance to reflect on their actions and think about what they need to change.  Helps you avoid making assumptions that could upset the other person and damage your relationship</a:t>
            </a:r>
          </a:p>
          <a:p>
            <a:pPr fontAlgn="base"/>
            <a:endParaRPr lang="en-GB" b="1" dirty="0"/>
          </a:p>
          <a:p>
            <a:pPr fontAlgn="base"/>
            <a:r>
              <a:rPr lang="en-GB" b="1" dirty="0"/>
              <a:t>1. Situation</a:t>
            </a:r>
            <a:endParaRPr lang="en-GB" dirty="0"/>
          </a:p>
          <a:p>
            <a:pPr fontAlgn="base"/>
            <a:r>
              <a:rPr lang="en-GB" dirty="0"/>
              <a:t>First define the where and when of the situation you're referring to. This puts the feedback into context and gives the other person a specific setting as a reference.  </a:t>
            </a:r>
            <a:r>
              <a:rPr lang="en-GB" dirty="0" err="1"/>
              <a:t>Eg</a:t>
            </a:r>
            <a:r>
              <a:rPr lang="en-GB" dirty="0"/>
              <a:t> "</a:t>
            </a:r>
            <a:r>
              <a:rPr lang="en-GB" i="1" dirty="0"/>
              <a:t>David, during yesterday’s meeting, when you gave your H&amp;S briefing...“</a:t>
            </a:r>
          </a:p>
          <a:p>
            <a:pPr lvl="0" fontAlgn="base"/>
            <a:endParaRPr lang="en-GB" dirty="0"/>
          </a:p>
          <a:p>
            <a:pPr fontAlgn="base"/>
            <a:r>
              <a:rPr lang="en-GB" b="1" dirty="0"/>
              <a:t>2. Behaviour</a:t>
            </a:r>
            <a:endParaRPr lang="en-GB" dirty="0"/>
          </a:p>
          <a:p>
            <a:pPr fontAlgn="base"/>
            <a:r>
              <a:rPr lang="en-GB" dirty="0"/>
              <a:t>Then describe the specific behaviours that you want them to address. Communicate </a:t>
            </a:r>
            <a:r>
              <a:rPr lang="en-GB" i="1" dirty="0"/>
              <a:t>only</a:t>
            </a:r>
            <a:r>
              <a:rPr lang="en-GB" dirty="0"/>
              <a:t> the behaviours that you observed directly.  Do not make assumptions or subjective judgments about those behaviours. These could be wrong, and this will undermine your feedback.</a:t>
            </a:r>
          </a:p>
          <a:p>
            <a:pPr fontAlgn="base"/>
            <a:r>
              <a:rPr lang="en-GB" dirty="0"/>
              <a:t>For example, if you say “</a:t>
            </a:r>
            <a:r>
              <a:rPr lang="en-GB" i="1" dirty="0"/>
              <a:t>you said that my department was not good at this and that it would never have happened under my predecessor’s watch.</a:t>
            </a:r>
            <a:r>
              <a:rPr lang="en-GB" dirty="0"/>
              <a:t>” you should not assume that he was being deliberately provocative. You simply comment that he made that point.  </a:t>
            </a:r>
          </a:p>
          <a:p>
            <a:pPr fontAlgn="base"/>
            <a:endParaRPr lang="en-GB" dirty="0"/>
          </a:p>
          <a:p>
            <a:pPr fontAlgn="base"/>
            <a:r>
              <a:rPr lang="en-GB" b="1" dirty="0"/>
              <a:t>3. Impact</a:t>
            </a:r>
            <a:endParaRPr lang="en-GB" dirty="0"/>
          </a:p>
          <a:p>
            <a:pPr fontAlgn="base"/>
            <a:r>
              <a:rPr lang="en-GB" dirty="0"/>
              <a:t>Use "I" statements to describe how the other person's action has affected you or others.  </a:t>
            </a:r>
            <a:r>
              <a:rPr lang="en-GB" dirty="0" err="1"/>
              <a:t>Eg</a:t>
            </a:r>
            <a:r>
              <a:rPr lang="en-GB" dirty="0"/>
              <a:t> “</a:t>
            </a:r>
            <a:r>
              <a:rPr lang="en-GB" i="1" dirty="0"/>
              <a:t>I’m concerned because I was not aware that my team has a poor track record with H&amp;S, in fact we think we’re on top of this.  I felt wrong footed when you said that in front of other Heads and I didn’t have a chance to respond.  I also feel that the comparison with my predecessor is not relevant.</a:t>
            </a:r>
            <a:endParaRPr lang="en-GB" dirty="0"/>
          </a:p>
          <a:p>
            <a:pPr lvl="0" fontAlgn="base"/>
            <a:endParaRPr lang="en-GB" dirty="0"/>
          </a:p>
          <a:p>
            <a:pPr lvl="0" fontAlgn="base"/>
            <a:r>
              <a:rPr lang="en-GB" dirty="0"/>
              <a:t>Invite comment, clarify where necessary and ensure that the other person understands.  Get them to identify  actions to rectify.  </a:t>
            </a:r>
          </a:p>
          <a:p>
            <a:pPr fontAlgn="base"/>
            <a:endParaRPr lang="en-GB" dirty="0"/>
          </a:p>
        </p:txBody>
      </p:sp>
      <p:sp>
        <p:nvSpPr>
          <p:cNvPr id="4" name="Slide Number Placeholder 3"/>
          <p:cNvSpPr>
            <a:spLocks noGrp="1"/>
          </p:cNvSpPr>
          <p:nvPr>
            <p:ph type="sldNum" sz="quarter" idx="10"/>
          </p:nvPr>
        </p:nvSpPr>
        <p:spPr/>
        <p:txBody>
          <a:bodyPr/>
          <a:lstStyle/>
          <a:p>
            <a:pPr defTabSz="457107">
              <a:defRPr/>
            </a:pPr>
            <a:fld id="{F08EB5AE-B07E-4C90-A1E7-150B4E4DC8D6}" type="slidenum">
              <a:rPr lang="en-GB">
                <a:solidFill>
                  <a:prstClr val="black"/>
                </a:solidFill>
                <a:latin typeface="Calibri" panose="020F0502020204030204"/>
              </a:rPr>
              <a:pPr defTabSz="457107">
                <a:defRPr/>
              </a:pPr>
              <a:t>2</a:t>
            </a:fld>
            <a:endParaRPr lang="en-GB">
              <a:solidFill>
                <a:prstClr val="black"/>
              </a:solidFill>
              <a:latin typeface="Calibri" panose="020F0502020204030204"/>
            </a:endParaRPr>
          </a:p>
        </p:txBody>
      </p:sp>
    </p:spTree>
    <p:extLst>
      <p:ext uri="{BB962C8B-B14F-4D97-AF65-F5344CB8AC3E}">
        <p14:creationId xmlns:p14="http://schemas.microsoft.com/office/powerpoint/2010/main" val="3440508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F5CEC55-3A33-4092-8B81-5DE757126E31}" type="datetimeFigureOut">
              <a:rPr lang="en-GB" smtClean="0"/>
              <a:t>16/02/2025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5144CD-CF71-4821-BDE7-BB80380E96ED}" type="slidenum">
              <a:rPr lang="en-GB" smtClean="0"/>
              <a:t>‹#›</a:t>
            </a:fld>
            <a:endParaRPr lang="en-GB"/>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4815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5CEC55-3A33-4092-8B81-5DE757126E31}" type="datetimeFigureOut">
              <a:rPr lang="en-GB" smtClean="0"/>
              <a:t>16/02/2025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5144CD-CF71-4821-BDE7-BB80380E96ED}" type="slidenum">
              <a:rPr lang="en-GB" smtClean="0"/>
              <a:t>‹#›</a:t>
            </a:fld>
            <a:endParaRPr lang="en-GB"/>
          </a:p>
        </p:txBody>
      </p:sp>
    </p:spTree>
    <p:extLst>
      <p:ext uri="{BB962C8B-B14F-4D97-AF65-F5344CB8AC3E}">
        <p14:creationId xmlns:p14="http://schemas.microsoft.com/office/powerpoint/2010/main" val="1706797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5CEC55-3A33-4092-8B81-5DE757126E31}" type="datetimeFigureOut">
              <a:rPr lang="en-GB" smtClean="0"/>
              <a:t>16/02/2025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5144CD-CF71-4821-BDE7-BB80380E96ED}" type="slidenum">
              <a:rPr lang="en-GB" smtClean="0"/>
              <a:t>‹#›</a:t>
            </a:fld>
            <a:endParaRPr lang="en-GB"/>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86248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Alchemy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BE8A-1EA0-4B3B-BC5F-FBE31DEACF85}"/>
              </a:ext>
            </a:extLst>
          </p:cNvPr>
          <p:cNvSpPr>
            <a:spLocks noGrp="1"/>
          </p:cNvSpPr>
          <p:nvPr>
            <p:ph type="title"/>
          </p:nvPr>
        </p:nvSpPr>
        <p:spPr>
          <a:xfrm>
            <a:off x="457200" y="585216"/>
            <a:ext cx="11277600" cy="979424"/>
          </a:xfrm>
          <a:ln w="25400">
            <a:noFill/>
          </a:ln>
        </p:spPr>
        <p:txBody>
          <a:bodyPr>
            <a:normAutofit/>
          </a:bodyPr>
          <a:lstStyle>
            <a:lvl1pPr>
              <a:defRPr sz="3600" strike="noStrike" cap="none">
                <a:solidFill>
                  <a:schemeClr val="bg1">
                    <a:lumMod val="50000"/>
                  </a:schemeClr>
                </a:solidFill>
                <a:latin typeface="Book Antiqua" panose="02040602050305030304" pitchFamily="18" charset="0"/>
              </a:defRPr>
            </a:lvl1pPr>
          </a:lstStyle>
          <a:p>
            <a:endParaRPr lang="en-GB" dirty="0"/>
          </a:p>
        </p:txBody>
      </p:sp>
      <p:sp>
        <p:nvSpPr>
          <p:cNvPr id="6" name="TextBox 5">
            <a:extLst>
              <a:ext uri="{FF2B5EF4-FFF2-40B4-BE49-F238E27FC236}">
                <a16:creationId xmlns:a16="http://schemas.microsoft.com/office/drawing/2014/main" id="{F5165743-7E0D-4E11-9FD6-F0166E0AE807}"/>
              </a:ext>
            </a:extLst>
          </p:cNvPr>
          <p:cNvSpPr txBox="1"/>
          <p:nvPr userDrawn="1"/>
        </p:nvSpPr>
        <p:spPr>
          <a:xfrm>
            <a:off x="0" y="6297109"/>
            <a:ext cx="12192000" cy="646331"/>
          </a:xfrm>
          <a:prstGeom prst="rect">
            <a:avLst/>
          </a:prstGeom>
          <a:solidFill>
            <a:srgbClr val="00004C"/>
          </a:solidFill>
        </p:spPr>
        <p:txBody>
          <a:bodyPr wrap="square" rtlCol="0">
            <a:spAutoFit/>
          </a:bodyPr>
          <a:lstStyle/>
          <a:p>
            <a:endParaRPr lang="en-GB" sz="1800" dirty="0"/>
          </a:p>
          <a:p>
            <a:endParaRPr lang="en-GB" sz="1800" dirty="0"/>
          </a:p>
        </p:txBody>
      </p:sp>
    </p:spTree>
    <p:extLst>
      <p:ext uri="{BB962C8B-B14F-4D97-AF65-F5344CB8AC3E}">
        <p14:creationId xmlns:p14="http://schemas.microsoft.com/office/powerpoint/2010/main" val="70584926"/>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5CEC55-3A33-4092-8B81-5DE757126E31}" type="datetimeFigureOut">
              <a:rPr lang="en-GB" smtClean="0"/>
              <a:t>16/02/2025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5144CD-CF71-4821-BDE7-BB80380E96ED}" type="slidenum">
              <a:rPr lang="en-GB" smtClean="0"/>
              <a:t>‹#›</a:t>
            </a:fld>
            <a:endParaRPr lang="en-GB"/>
          </a:p>
        </p:txBody>
      </p:sp>
    </p:spTree>
    <p:extLst>
      <p:ext uri="{BB962C8B-B14F-4D97-AF65-F5344CB8AC3E}">
        <p14:creationId xmlns:p14="http://schemas.microsoft.com/office/powerpoint/2010/main" val="3329384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F5CEC55-3A33-4092-8B81-5DE757126E31}" type="datetimeFigureOut">
              <a:rPr lang="en-GB" smtClean="0"/>
              <a:t>16/02/2025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5144CD-CF71-4821-BDE7-BB80380E96ED}" type="slidenum">
              <a:rPr lang="en-GB" smtClean="0"/>
              <a:t>‹#›</a:t>
            </a:fld>
            <a:endParaRPr lang="en-GB"/>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7944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F5CEC55-3A33-4092-8B81-5DE757126E31}" type="datetimeFigureOut">
              <a:rPr lang="en-GB" smtClean="0"/>
              <a:t>16/02/2025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5144CD-CF71-4821-BDE7-BB80380E96ED}" type="slidenum">
              <a:rPr lang="en-GB" smtClean="0"/>
              <a:t>‹#›</a:t>
            </a:fld>
            <a:endParaRPr lang="en-GB"/>
          </a:p>
        </p:txBody>
      </p:sp>
    </p:spTree>
    <p:extLst>
      <p:ext uri="{BB962C8B-B14F-4D97-AF65-F5344CB8AC3E}">
        <p14:creationId xmlns:p14="http://schemas.microsoft.com/office/powerpoint/2010/main" val="955841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Edit Master text styles</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F5CEC55-3A33-4092-8B81-5DE757126E31}" type="datetimeFigureOut">
              <a:rPr lang="en-GB" smtClean="0"/>
              <a:t>16/02/2025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A5144CD-CF71-4821-BDE7-BB80380E96ED}" type="slidenum">
              <a:rPr lang="en-GB" smtClean="0"/>
              <a:t>‹#›</a:t>
            </a:fld>
            <a:endParaRPr lang="en-GB"/>
          </a:p>
        </p:txBody>
      </p:sp>
    </p:spTree>
    <p:extLst>
      <p:ext uri="{BB962C8B-B14F-4D97-AF65-F5344CB8AC3E}">
        <p14:creationId xmlns:p14="http://schemas.microsoft.com/office/powerpoint/2010/main" val="3181023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F5CEC55-3A33-4092-8B81-5DE757126E31}" type="datetimeFigureOut">
              <a:rPr lang="en-GB" smtClean="0"/>
              <a:t>16/02/2025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A5144CD-CF71-4821-BDE7-BB80380E96ED}" type="slidenum">
              <a:rPr lang="en-GB" smtClean="0"/>
              <a:t>‹#›</a:t>
            </a:fld>
            <a:endParaRPr lang="en-GB"/>
          </a:p>
        </p:txBody>
      </p:sp>
    </p:spTree>
    <p:extLst>
      <p:ext uri="{BB962C8B-B14F-4D97-AF65-F5344CB8AC3E}">
        <p14:creationId xmlns:p14="http://schemas.microsoft.com/office/powerpoint/2010/main" val="3725442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5CEC55-3A33-4092-8B81-5DE757126E31}" type="datetimeFigureOut">
              <a:rPr lang="en-GB" smtClean="0"/>
              <a:t>16/02/2025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A5144CD-CF71-4821-BDE7-BB80380E96ED}" type="slidenum">
              <a:rPr lang="en-GB" smtClean="0"/>
              <a:t>‹#›</a:t>
            </a:fld>
            <a:endParaRPr lang="en-GB"/>
          </a:p>
        </p:txBody>
      </p:sp>
    </p:spTree>
    <p:extLst>
      <p:ext uri="{BB962C8B-B14F-4D97-AF65-F5344CB8AC3E}">
        <p14:creationId xmlns:p14="http://schemas.microsoft.com/office/powerpoint/2010/main" val="456899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F5CEC55-3A33-4092-8B81-5DE757126E31}" type="datetimeFigureOut">
              <a:rPr lang="en-GB" smtClean="0"/>
              <a:t>16/02/2025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5144CD-CF71-4821-BDE7-BB80380E96ED}" type="slidenum">
              <a:rPr lang="en-GB" smtClean="0"/>
              <a:t>‹#›</a:t>
            </a:fld>
            <a:endParaRPr lang="en-GB"/>
          </a:p>
        </p:txBody>
      </p:sp>
    </p:spTree>
    <p:extLst>
      <p:ext uri="{BB962C8B-B14F-4D97-AF65-F5344CB8AC3E}">
        <p14:creationId xmlns:p14="http://schemas.microsoft.com/office/powerpoint/2010/main" val="2532545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F5CEC55-3A33-4092-8B81-5DE757126E31}" type="datetimeFigureOut">
              <a:rPr lang="en-GB" smtClean="0"/>
              <a:t>16/02/2025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5144CD-CF71-4821-BDE7-BB80380E96ED}" type="slidenum">
              <a:rPr lang="en-GB" smtClean="0"/>
              <a:t>‹#›</a:t>
            </a:fld>
            <a:endParaRPr lang="en-GB"/>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6811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DF5CEC55-3A33-4092-8B81-5DE757126E31}" type="datetimeFigureOut">
              <a:rPr lang="en-GB" smtClean="0"/>
              <a:t>16/02/2025</a:t>
            </a:fld>
            <a:endParaRPr lang="en-GB"/>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GB"/>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DA5144CD-CF71-4821-BDE7-BB80380E96ED}" type="slidenum">
              <a:rPr lang="en-GB" smtClean="0"/>
              <a:t>‹#›</a:t>
            </a:fld>
            <a:endParaRPr lang="en-GB"/>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01625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CEFD3-E937-455A-A4D0-2396329F7178}"/>
              </a:ext>
            </a:extLst>
          </p:cNvPr>
          <p:cNvSpPr>
            <a:spLocks noGrp="1"/>
          </p:cNvSpPr>
          <p:nvPr>
            <p:ph type="title"/>
          </p:nvPr>
        </p:nvSpPr>
        <p:spPr/>
        <p:txBody>
          <a:bodyPr/>
          <a:lstStyle/>
          <a:p>
            <a:r>
              <a:rPr lang="en-GB" dirty="0"/>
              <a:t>Feedback principles</a:t>
            </a:r>
            <a:r>
              <a:rPr lang="en-GB" dirty="0">
                <a:solidFill>
                  <a:srgbClr val="FFC000"/>
                </a:solidFill>
              </a:rPr>
              <a:t>.</a:t>
            </a:r>
          </a:p>
        </p:txBody>
      </p:sp>
      <p:graphicFrame>
        <p:nvGraphicFramePr>
          <p:cNvPr id="3" name="Diagram 2">
            <a:extLst>
              <a:ext uri="{FF2B5EF4-FFF2-40B4-BE49-F238E27FC236}">
                <a16:creationId xmlns:a16="http://schemas.microsoft.com/office/drawing/2014/main" id="{4057D032-3830-45CF-A3C8-B27E46F2A960}"/>
              </a:ext>
            </a:extLst>
          </p:cNvPr>
          <p:cNvGraphicFramePr/>
          <p:nvPr>
            <p:extLst>
              <p:ext uri="{D42A27DB-BD31-4B8C-83A1-F6EECF244321}">
                <p14:modId xmlns:p14="http://schemas.microsoft.com/office/powerpoint/2010/main" val="895038952"/>
              </p:ext>
            </p:extLst>
          </p:nvPr>
        </p:nvGraphicFramePr>
        <p:xfrm>
          <a:off x="2032000" y="1074928"/>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32570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9A16E-728A-47DD-BE08-5593C539135C}"/>
              </a:ext>
            </a:extLst>
          </p:cNvPr>
          <p:cNvSpPr>
            <a:spLocks noGrp="1"/>
          </p:cNvSpPr>
          <p:nvPr>
            <p:ph type="title"/>
          </p:nvPr>
        </p:nvSpPr>
        <p:spPr/>
        <p:txBody>
          <a:bodyPr/>
          <a:lstStyle/>
          <a:p>
            <a:r>
              <a:rPr lang="en-GB" dirty="0"/>
              <a:t>Giving feedback – The SBI model</a:t>
            </a:r>
            <a:r>
              <a:rPr lang="en-GB" dirty="0">
                <a:solidFill>
                  <a:srgbClr val="FFC000"/>
                </a:solidFill>
              </a:rPr>
              <a:t>.</a:t>
            </a:r>
          </a:p>
        </p:txBody>
      </p:sp>
      <p:grpSp>
        <p:nvGrpSpPr>
          <p:cNvPr id="5" name="Group 4"/>
          <p:cNvGrpSpPr/>
          <p:nvPr/>
        </p:nvGrpSpPr>
        <p:grpSpPr>
          <a:xfrm>
            <a:off x="4966208" y="2299151"/>
            <a:ext cx="2259584" cy="2259697"/>
            <a:chOff x="2347366" y="851335"/>
            <a:chExt cx="2259584" cy="2259697"/>
          </a:xfrm>
          <a:solidFill>
            <a:srgbClr val="0070C0"/>
          </a:solidFill>
        </p:grpSpPr>
        <p:sp>
          <p:nvSpPr>
            <p:cNvPr id="6" name="Oval 5"/>
            <p:cNvSpPr/>
            <p:nvPr/>
          </p:nvSpPr>
          <p:spPr>
            <a:xfrm>
              <a:off x="2347366" y="851335"/>
              <a:ext cx="2259584" cy="2259697"/>
            </a:xfrm>
            <a:prstGeom prst="ellipse">
              <a:avLst/>
            </a:prstGeom>
            <a:grpFill/>
          </p:spPr>
          <p:style>
            <a:lnRef idx="2">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txBody>
            <a:bodyPr/>
            <a:lstStyle/>
            <a:p>
              <a:endParaRPr lang="en-GB"/>
            </a:p>
          </p:txBody>
        </p:sp>
        <p:sp>
          <p:nvSpPr>
            <p:cNvPr id="7" name="Oval 4"/>
            <p:cNvSpPr/>
            <p:nvPr/>
          </p:nvSpPr>
          <p:spPr>
            <a:xfrm>
              <a:off x="2678274" y="1182260"/>
              <a:ext cx="1597768" cy="1597847"/>
            </a:xfrm>
            <a:prstGeom prst="rect">
              <a:avLst/>
            </a:prstGeom>
            <a:grpFill/>
          </p:spPr>
          <p:style>
            <a:lnRef idx="0">
              <a:scrgbClr r="0" g="0" b="0"/>
            </a:lnRef>
            <a:fillRef idx="0">
              <a:scrgbClr r="0" g="0" b="0"/>
            </a:fillRef>
            <a:effectRef idx="0">
              <a:scrgbClr r="0" g="0" b="0"/>
            </a:effectRef>
            <a:fontRef idx="minor">
              <a:schemeClr val="tx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1" kern="1200" dirty="0"/>
                <a:t>Behaviour</a:t>
              </a:r>
            </a:p>
          </p:txBody>
        </p:sp>
      </p:grpSp>
      <p:grpSp>
        <p:nvGrpSpPr>
          <p:cNvPr id="9" name="Group 8"/>
          <p:cNvGrpSpPr/>
          <p:nvPr/>
        </p:nvGrpSpPr>
        <p:grpSpPr>
          <a:xfrm>
            <a:off x="8239312" y="2299150"/>
            <a:ext cx="2259584" cy="2259697"/>
            <a:chOff x="2347366" y="851335"/>
            <a:chExt cx="2259584" cy="2259697"/>
          </a:xfrm>
          <a:solidFill>
            <a:srgbClr val="7030A0"/>
          </a:solidFill>
        </p:grpSpPr>
        <p:sp>
          <p:nvSpPr>
            <p:cNvPr id="11" name="Oval 10"/>
            <p:cNvSpPr/>
            <p:nvPr/>
          </p:nvSpPr>
          <p:spPr>
            <a:xfrm>
              <a:off x="2347366" y="851335"/>
              <a:ext cx="2259584" cy="2259697"/>
            </a:xfrm>
            <a:prstGeom prst="ellipse">
              <a:avLst/>
            </a:prstGeom>
            <a:grpFill/>
          </p:spPr>
          <p:style>
            <a:lnRef idx="2">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txBody>
            <a:bodyPr/>
            <a:lstStyle/>
            <a:p>
              <a:endParaRPr lang="en-GB"/>
            </a:p>
          </p:txBody>
        </p:sp>
        <p:sp>
          <p:nvSpPr>
            <p:cNvPr id="12" name="Oval 4"/>
            <p:cNvSpPr/>
            <p:nvPr/>
          </p:nvSpPr>
          <p:spPr>
            <a:xfrm>
              <a:off x="2678274" y="1182260"/>
              <a:ext cx="1597768" cy="1597847"/>
            </a:xfrm>
            <a:prstGeom prst="rect">
              <a:avLst/>
            </a:prstGeom>
            <a:grpFill/>
          </p:spPr>
          <p:style>
            <a:lnRef idx="0">
              <a:scrgbClr r="0" g="0" b="0"/>
            </a:lnRef>
            <a:fillRef idx="0">
              <a:scrgbClr r="0" g="0" b="0"/>
            </a:fillRef>
            <a:effectRef idx="0">
              <a:scrgbClr r="0" g="0" b="0"/>
            </a:effectRef>
            <a:fontRef idx="minor">
              <a:schemeClr val="tx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1" kern="1200" dirty="0"/>
                <a:t>Impact</a:t>
              </a:r>
            </a:p>
          </p:txBody>
        </p:sp>
      </p:grpSp>
      <p:grpSp>
        <p:nvGrpSpPr>
          <p:cNvPr id="13" name="Group 12"/>
          <p:cNvGrpSpPr/>
          <p:nvPr/>
        </p:nvGrpSpPr>
        <p:grpSpPr>
          <a:xfrm>
            <a:off x="1705687" y="2299151"/>
            <a:ext cx="2259584" cy="2259697"/>
            <a:chOff x="2347366" y="851335"/>
            <a:chExt cx="2259584" cy="2259697"/>
          </a:xfrm>
          <a:solidFill>
            <a:srgbClr val="3399FF"/>
          </a:solidFill>
        </p:grpSpPr>
        <p:sp>
          <p:nvSpPr>
            <p:cNvPr id="14" name="Oval 13"/>
            <p:cNvSpPr/>
            <p:nvPr/>
          </p:nvSpPr>
          <p:spPr>
            <a:xfrm>
              <a:off x="2347366" y="851335"/>
              <a:ext cx="2259584" cy="2259697"/>
            </a:xfrm>
            <a:prstGeom prst="ellipse">
              <a:avLst/>
            </a:prstGeom>
            <a:grpFill/>
          </p:spPr>
          <p:style>
            <a:lnRef idx="2">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txBody>
            <a:bodyPr/>
            <a:lstStyle/>
            <a:p>
              <a:endParaRPr lang="en-GB"/>
            </a:p>
          </p:txBody>
        </p:sp>
        <p:sp>
          <p:nvSpPr>
            <p:cNvPr id="15" name="Oval 4"/>
            <p:cNvSpPr/>
            <p:nvPr/>
          </p:nvSpPr>
          <p:spPr>
            <a:xfrm>
              <a:off x="2678274" y="1182260"/>
              <a:ext cx="1597768" cy="1597847"/>
            </a:xfrm>
            <a:prstGeom prst="rect">
              <a:avLst/>
            </a:prstGeom>
            <a:grpFill/>
          </p:spPr>
          <p:style>
            <a:lnRef idx="0">
              <a:scrgbClr r="0" g="0" b="0"/>
            </a:lnRef>
            <a:fillRef idx="0">
              <a:scrgbClr r="0" g="0" b="0"/>
            </a:fillRef>
            <a:effectRef idx="0">
              <a:scrgbClr r="0" g="0" b="0"/>
            </a:effectRef>
            <a:fontRef idx="minor">
              <a:schemeClr val="tx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1" kern="1200" dirty="0"/>
                <a:t>Situation</a:t>
              </a:r>
            </a:p>
          </p:txBody>
        </p:sp>
      </p:grpSp>
      <p:sp>
        <p:nvSpPr>
          <p:cNvPr id="3" name="TextBox 2"/>
          <p:cNvSpPr txBox="1"/>
          <p:nvPr/>
        </p:nvSpPr>
        <p:spPr>
          <a:xfrm>
            <a:off x="1586050" y="1652631"/>
            <a:ext cx="8581938" cy="369332"/>
          </a:xfrm>
          <a:prstGeom prst="rect">
            <a:avLst/>
          </a:prstGeom>
          <a:noFill/>
        </p:spPr>
        <p:txBody>
          <a:bodyPr wrap="square" rtlCol="0">
            <a:spAutoFit/>
          </a:bodyPr>
          <a:lstStyle/>
          <a:p>
            <a:r>
              <a:rPr lang="en-GB" dirty="0"/>
              <a:t>Without judgement or interpretation, just observation, using the first person, describe….</a:t>
            </a:r>
          </a:p>
        </p:txBody>
      </p:sp>
      <p:sp>
        <p:nvSpPr>
          <p:cNvPr id="4" name="TextBox 3"/>
          <p:cNvSpPr txBox="1"/>
          <p:nvPr/>
        </p:nvSpPr>
        <p:spPr>
          <a:xfrm>
            <a:off x="1845578" y="5419288"/>
            <a:ext cx="6627303" cy="369332"/>
          </a:xfrm>
          <a:prstGeom prst="rect">
            <a:avLst/>
          </a:prstGeom>
          <a:noFill/>
        </p:spPr>
        <p:txBody>
          <a:bodyPr wrap="square" rtlCol="0">
            <a:spAutoFit/>
          </a:bodyPr>
          <a:lstStyle/>
          <a:p>
            <a:r>
              <a:rPr lang="en-GB" dirty="0"/>
              <a:t>Invite comment.</a:t>
            </a:r>
          </a:p>
        </p:txBody>
      </p:sp>
    </p:spTree>
    <p:extLst>
      <p:ext uri="{BB962C8B-B14F-4D97-AF65-F5344CB8AC3E}">
        <p14:creationId xmlns:p14="http://schemas.microsoft.com/office/powerpoint/2010/main" val="221558260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659</Words>
  <Application>Microsoft Office PowerPoint</Application>
  <PresentationFormat>Widescreen</PresentationFormat>
  <Paragraphs>43</Paragraphs>
  <Slides>2</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Arial</vt:lpstr>
      <vt:lpstr>Book Antiqua</vt:lpstr>
      <vt:lpstr>Calibri</vt:lpstr>
      <vt:lpstr>Tw Cen MT</vt:lpstr>
      <vt:lpstr>Tw Cen MT Condensed</vt:lpstr>
      <vt:lpstr>Wingdings 3</vt:lpstr>
      <vt:lpstr>Integral</vt:lpstr>
      <vt:lpstr>Feedback principles.</vt:lpstr>
      <vt:lpstr>Giving feedback – The SBI model.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and leadership essentials</dc:title>
  <dc:creator>Alex</dc:creator>
  <cp:lastModifiedBy>Shirley Collier</cp:lastModifiedBy>
  <cp:revision>166</cp:revision>
  <cp:lastPrinted>2021-06-02T18:50:52Z</cp:lastPrinted>
  <dcterms:created xsi:type="dcterms:W3CDTF">2018-09-18T09:42:14Z</dcterms:created>
  <dcterms:modified xsi:type="dcterms:W3CDTF">2025-02-16T10:06:24Z</dcterms:modified>
</cp:coreProperties>
</file>